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98" r:id="rId8"/>
    <p:sldId id="262" r:id="rId9"/>
    <p:sldId id="263" r:id="rId10"/>
    <p:sldId id="266" r:id="rId11"/>
    <p:sldId id="297" r:id="rId12"/>
    <p:sldId id="267" r:id="rId13"/>
    <p:sldId id="268" r:id="rId14"/>
    <p:sldId id="269" r:id="rId15"/>
    <p:sldId id="296" r:id="rId16"/>
    <p:sldId id="295" r:id="rId17"/>
    <p:sldId id="270" r:id="rId18"/>
    <p:sldId id="27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273" r:id="rId43"/>
    <p:sldId id="274" r:id="rId44"/>
    <p:sldId id="277" r:id="rId45"/>
    <p:sldId id="276" r:id="rId46"/>
    <p:sldId id="279" r:id="rId47"/>
    <p:sldId id="280" r:id="rId48"/>
    <p:sldId id="278" r:id="rId49"/>
    <p:sldId id="281" r:id="rId50"/>
    <p:sldId id="282" r:id="rId51"/>
    <p:sldId id="275" r:id="rId52"/>
    <p:sldId id="307" r:id="rId53"/>
    <p:sldId id="299" r:id="rId54"/>
    <p:sldId id="300" r:id="rId55"/>
    <p:sldId id="302" r:id="rId56"/>
    <p:sldId id="303" r:id="rId57"/>
    <p:sldId id="301" r:id="rId58"/>
    <p:sldId id="304" r:id="rId59"/>
    <p:sldId id="306" r:id="rId60"/>
    <p:sldId id="305" r:id="rId61"/>
    <p:sldId id="308" r:id="rId62"/>
    <p:sldId id="309" r:id="rId63"/>
    <p:sldId id="326" r:id="rId64"/>
    <p:sldId id="327" r:id="rId65"/>
    <p:sldId id="328" r:id="rId66"/>
    <p:sldId id="324" r:id="rId67"/>
    <p:sldId id="329" r:id="rId68"/>
    <p:sldId id="330" r:id="rId69"/>
    <p:sldId id="331" r:id="rId70"/>
    <p:sldId id="33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89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20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46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5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73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65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38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7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50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55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9AB3B-D14C-49F0-A691-7FB47B63B695}" type="datetimeFigureOut">
              <a:rPr lang="en-IN" smtClean="0"/>
              <a:t>04-12-2022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E0801-09FA-49C3-8792-F82F287D6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36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dependencies" TargetMode="External"/><Relationship Id="rId7" Type="http://schemas.openxmlformats.org/officeDocument/2006/relationships/hyperlink" Target="https://12factor.net/processes" TargetMode="External"/><Relationship Id="rId2" Type="http://schemas.openxmlformats.org/officeDocument/2006/relationships/hyperlink" Target="https://12factor.net/code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12factor.net/build-release-run" TargetMode="External"/><Relationship Id="rId5" Type="http://schemas.openxmlformats.org/officeDocument/2006/relationships/hyperlink" Target="https://12factor.net/backing-services" TargetMode="External"/><Relationship Id="rId4" Type="http://schemas.openxmlformats.org/officeDocument/2006/relationships/hyperlink" Target="https://12factor.net/confi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concurrency" TargetMode="External"/><Relationship Id="rId7" Type="http://schemas.openxmlformats.org/officeDocument/2006/relationships/hyperlink" Target="https://12factor.net/admin-processes" TargetMode="External"/><Relationship Id="rId2" Type="http://schemas.openxmlformats.org/officeDocument/2006/relationships/hyperlink" Target="https://12factor.net/port-bind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12factor.net/logs" TargetMode="External"/><Relationship Id="rId5" Type="http://schemas.openxmlformats.org/officeDocument/2006/relationships/hyperlink" Target="https://12factor.net/dev-prod-parity" TargetMode="External"/><Relationship Id="rId4" Type="http://schemas.openxmlformats.org/officeDocument/2006/relationships/hyperlink" Target="https://12factor.net/disposabilit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azelcast.com/glossary/microservices-architectur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1.3.8.RELEASE/reference/html/using-boot-build-systems.html#using-boot-dependency-managemen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how-to-build-microservices-with-java-ee-and-jbossforge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jenkov.com/tutorials/maven/maven-tutorial.html#maven-project-dependencie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Microservices and Spring Boot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707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211580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Differentiate between Coupling and Cohesion</a:t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63698"/>
              </p:ext>
            </p:extLst>
          </p:nvPr>
        </p:nvGraphicFramePr>
        <p:xfrm>
          <a:off x="-1" y="1097894"/>
          <a:ext cx="12192000" cy="5760107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1286998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64654410"/>
                    </a:ext>
                  </a:extLst>
                </a:gridCol>
              </a:tblGrid>
              <a:tr h="515059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Coupling</a:t>
                      </a:r>
                    </a:p>
                  </a:txBody>
                  <a:tcPr marL="87965" marR="87965" marT="87965" marB="87965">
                    <a:lnL w="9525" cap="flat" cmpd="sng" algn="ctr">
                      <a:solidFill>
                        <a:srgbClr val="206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6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6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Cohesion</a:t>
                      </a:r>
                    </a:p>
                  </a:txBody>
                  <a:tcPr marL="87965" marR="87965" marT="87965" marB="87965">
                    <a:lnL w="9525" cap="flat" cmpd="sng" algn="ctr">
                      <a:solidFill>
                        <a:srgbClr val="206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6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6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181931"/>
                  </a:ext>
                </a:extLst>
              </a:tr>
              <a:tr h="713823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Coupling is also called Inter-Module Binding.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Cohesion is also called Intra-Module Binding.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055870"/>
                  </a:ext>
                </a:extLst>
              </a:tr>
              <a:tr h="713823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Coupling shows the relationships between modules.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Cohesion shows the relationship within the module.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235562"/>
                  </a:ext>
                </a:extLst>
              </a:tr>
              <a:tr h="9931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Coupling shows the relative </a:t>
                      </a:r>
                      <a:r>
                        <a:rPr lang="en-US" sz="1400" b="1">
                          <a:solidFill>
                            <a:srgbClr val="333333"/>
                          </a:solidFill>
                          <a:effectLst/>
                          <a:latin typeface="inter-bold"/>
                        </a:rPr>
                        <a:t>independence</a:t>
                      </a: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 between the modules.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Cohesion shows the module's relative </a:t>
                      </a: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inter-bold"/>
                        </a:rPr>
                        <a:t>functional</a:t>
                      </a:r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 strength.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27689"/>
                  </a:ext>
                </a:extLst>
              </a:tr>
              <a:tr h="211043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While creating, you should aim for low coupling, i.e., dependency among modules should be less.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While creating you should aim for high cohesion, i.e., a cohesive component/ module focuses on a single function (i.e., single-mindedness) with little interaction with other modules of the system.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023472"/>
                  </a:ext>
                </a:extLst>
              </a:tr>
              <a:tr h="713823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In coupling, modules are linked to the other modules.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In cohesion, the module focuses on a single thing.</a:t>
                      </a:r>
                    </a:p>
                  </a:txBody>
                  <a:tcPr marL="58643" marR="58643" marT="58643" marB="58643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25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1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45820"/>
          </a:xfrm>
        </p:spPr>
        <p:txBody>
          <a:bodyPr/>
          <a:lstStyle/>
          <a:p>
            <a:r>
              <a:rPr lang="en-IN" dirty="0" smtClean="0"/>
              <a:t>Monolithic Arch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65018"/>
            <a:ext cx="12192000" cy="61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1520"/>
          </a:xfrm>
        </p:spPr>
        <p:txBody>
          <a:bodyPr/>
          <a:lstStyle/>
          <a:p>
            <a:r>
              <a:rPr lang="en-US" dirty="0"/>
              <a:t>Microservices vs Monolithic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1521"/>
            <a:ext cx="11971020" cy="4351338"/>
          </a:xfrm>
        </p:spPr>
        <p:txBody>
          <a:bodyPr/>
          <a:lstStyle/>
          <a:p>
            <a:r>
              <a:rPr lang="en-US" dirty="0"/>
              <a:t>A monolithic application is built as a single unified unit while a microservices architecture is a collection of smaller, independently deployable services. </a:t>
            </a:r>
            <a:endParaRPr lang="en-IN" dirty="0"/>
          </a:p>
        </p:txBody>
      </p:sp>
      <p:pic>
        <p:nvPicPr>
          <p:cNvPr id="5122" name="Picture 2" descr="monolithic architectur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4479"/>
            <a:ext cx="5732462" cy="512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ervice architectur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2" y="1554479"/>
            <a:ext cx="6459538" cy="53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24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/>
              <a:t>Microservices vs. monolithic architecture</a:t>
            </a:r>
            <a:br>
              <a:rPr lang="en-IN" dirty="0"/>
            </a:br>
            <a:endParaRPr lang="en-IN" dirty="0"/>
          </a:p>
        </p:txBody>
      </p:sp>
      <p:pic>
        <p:nvPicPr>
          <p:cNvPr id="6148" name="Picture 4" descr="https://media.geeksforgeeks.org/wp-content/uploads/20200322175817/monolith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1" y="1508760"/>
            <a:ext cx="4320540" cy="437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media.geeksforgeeks.org/wp-content/uploads/20200322182733/microservi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28750"/>
            <a:ext cx="624649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5830"/>
          </a:xfrm>
        </p:spPr>
        <p:txBody>
          <a:bodyPr/>
          <a:lstStyle/>
          <a:p>
            <a:r>
              <a:rPr lang="en-IN" dirty="0" smtClean="0"/>
              <a:t>Microservices vs SOAP services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40130"/>
            <a:ext cx="11327130" cy="54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390" y="2548255"/>
            <a:ext cx="3771900" cy="1325563"/>
          </a:xfrm>
        </p:spPr>
        <p:txBody>
          <a:bodyPr/>
          <a:lstStyle/>
          <a:p>
            <a:r>
              <a:rPr lang="en-IN" dirty="0" smtClean="0"/>
              <a:t>12 Factor App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69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0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 smtClean="0"/>
              <a:t>12 factor app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310" y="1185544"/>
            <a:ext cx="11449050" cy="54209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The Twelve Factors</a:t>
            </a:r>
          </a:p>
          <a:p>
            <a:pPr marL="0" indent="0">
              <a:buNone/>
            </a:pPr>
            <a:r>
              <a:rPr lang="en-US" b="1" dirty="0">
                <a:hlinkClick r:id="rId2"/>
              </a:rPr>
              <a:t>I. Codebase</a:t>
            </a:r>
            <a:endParaRPr lang="en-US" b="1" dirty="0"/>
          </a:p>
          <a:p>
            <a:r>
              <a:rPr lang="en-US" dirty="0"/>
              <a:t>One codebase tracked in revision control, many deploys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II. Dependencies</a:t>
            </a:r>
            <a:endParaRPr lang="en-US" b="1" dirty="0"/>
          </a:p>
          <a:p>
            <a:r>
              <a:rPr lang="en-US" dirty="0"/>
              <a:t>Explicitly declare and isolate dependencies</a:t>
            </a:r>
          </a:p>
          <a:p>
            <a:pPr marL="0" indent="0">
              <a:buNone/>
            </a:pPr>
            <a:r>
              <a:rPr lang="en-US" b="1" dirty="0">
                <a:hlinkClick r:id="rId4"/>
              </a:rPr>
              <a:t>III. </a:t>
            </a:r>
            <a:r>
              <a:rPr lang="en-US" b="1" dirty="0" err="1">
                <a:hlinkClick r:id="rId4"/>
              </a:rPr>
              <a:t>Config</a:t>
            </a:r>
            <a:endParaRPr lang="en-US" b="1" dirty="0"/>
          </a:p>
          <a:p>
            <a:r>
              <a:rPr lang="en-US" dirty="0"/>
              <a:t>Store </a:t>
            </a:r>
            <a:r>
              <a:rPr lang="en-US" dirty="0" err="1"/>
              <a:t>config</a:t>
            </a:r>
            <a:r>
              <a:rPr lang="en-US" dirty="0"/>
              <a:t> in the environment</a:t>
            </a:r>
          </a:p>
          <a:p>
            <a:pPr marL="0" indent="0">
              <a:buNone/>
            </a:pPr>
            <a:r>
              <a:rPr lang="en-US" b="1" dirty="0">
                <a:hlinkClick r:id="rId5"/>
              </a:rPr>
              <a:t>IV. Backing services</a:t>
            </a:r>
            <a:endParaRPr lang="en-US" b="1" dirty="0"/>
          </a:p>
          <a:p>
            <a:r>
              <a:rPr lang="en-US" dirty="0"/>
              <a:t>Treat backing services as attached resources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V. Build, release, run</a:t>
            </a:r>
            <a:endParaRPr lang="en-US" b="1" dirty="0"/>
          </a:p>
          <a:p>
            <a:r>
              <a:rPr lang="en-US" dirty="0"/>
              <a:t>Strictly separate build and run stages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VI. Processes</a:t>
            </a:r>
            <a:endParaRPr lang="en-US" b="1" dirty="0"/>
          </a:p>
          <a:p>
            <a:r>
              <a:rPr lang="en-US" dirty="0"/>
              <a:t>Execute the app as one or more stateless </a:t>
            </a:r>
            <a:r>
              <a:rPr lang="en-US" dirty="0" smtClean="0"/>
              <a:t>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9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 smtClean="0"/>
              <a:t>12 Factor App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>
                <a:hlinkClick r:id="rId2"/>
              </a:rPr>
              <a:t>VII. Port binding</a:t>
            </a:r>
            <a:endParaRPr lang="en-US" b="1" dirty="0" smtClean="0"/>
          </a:p>
          <a:p>
            <a:r>
              <a:rPr lang="en-US" dirty="0" smtClean="0"/>
              <a:t>Export services via port binding</a:t>
            </a:r>
          </a:p>
          <a:p>
            <a:r>
              <a:rPr lang="en-US" b="1" dirty="0" smtClean="0">
                <a:hlinkClick r:id="rId3"/>
              </a:rPr>
              <a:t>VIII. Concurrency</a:t>
            </a:r>
            <a:endParaRPr lang="en-US" b="1" dirty="0" smtClean="0"/>
          </a:p>
          <a:p>
            <a:r>
              <a:rPr lang="en-US" dirty="0" smtClean="0"/>
              <a:t>Scale out via the process model</a:t>
            </a:r>
          </a:p>
          <a:p>
            <a:r>
              <a:rPr lang="en-US" b="1" dirty="0" smtClean="0">
                <a:hlinkClick r:id="rId4"/>
              </a:rPr>
              <a:t>IX. Disposability</a:t>
            </a:r>
            <a:endParaRPr lang="en-US" b="1" dirty="0" smtClean="0"/>
          </a:p>
          <a:p>
            <a:r>
              <a:rPr lang="en-US" dirty="0" smtClean="0"/>
              <a:t>Maximize robustness with fast startup and graceful shutdown</a:t>
            </a:r>
          </a:p>
          <a:p>
            <a:r>
              <a:rPr lang="en-US" b="1" dirty="0" smtClean="0">
                <a:hlinkClick r:id="rId5"/>
              </a:rPr>
              <a:t>X. Dev/prod parity</a:t>
            </a:r>
            <a:endParaRPr lang="en-US" b="1" dirty="0" smtClean="0"/>
          </a:p>
          <a:p>
            <a:r>
              <a:rPr lang="en-US" dirty="0" smtClean="0"/>
              <a:t>Keep development, staging, and production as similar as possible</a:t>
            </a:r>
          </a:p>
          <a:p>
            <a:r>
              <a:rPr lang="en-US" b="1" dirty="0" smtClean="0">
                <a:hlinkClick r:id="rId6"/>
              </a:rPr>
              <a:t>XI. Logs</a:t>
            </a:r>
            <a:endParaRPr lang="en-US" b="1" dirty="0" smtClean="0"/>
          </a:p>
          <a:p>
            <a:r>
              <a:rPr lang="en-US" dirty="0" smtClean="0"/>
              <a:t>Treat logs as event streams</a:t>
            </a:r>
          </a:p>
          <a:p>
            <a:r>
              <a:rPr lang="en-US" b="1" dirty="0" smtClean="0">
                <a:hlinkClick r:id="rId7"/>
              </a:rPr>
              <a:t>XII. Admin processes</a:t>
            </a:r>
            <a:endParaRPr lang="en-US" b="1" dirty="0" smtClean="0"/>
          </a:p>
          <a:p>
            <a:r>
              <a:rPr lang="en-US" dirty="0" smtClean="0"/>
              <a:t>Run admin/management tasks as one-off processes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49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-4763"/>
            <a:ext cx="1218247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8680"/>
          </a:xfrm>
        </p:spPr>
        <p:txBody>
          <a:bodyPr/>
          <a:lstStyle/>
          <a:p>
            <a:r>
              <a:rPr lang="en-IN" dirty="0" smtClean="0"/>
              <a:t>Microservices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231264"/>
            <a:ext cx="11826240" cy="55010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Java microservices are </a:t>
            </a:r>
            <a:r>
              <a:rPr lang="en-US" b="1" dirty="0"/>
              <a:t>a set of software applications written in the Java programming language</a:t>
            </a:r>
            <a:r>
              <a:rPr lang="en-US" dirty="0"/>
              <a:t> (and typically leverage the vast ecosystem of Java tools and frameworks), designed for limited scope that work with each other to form a bigger solution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 Microservices represent a design pattern in which each microservice is just one small piece of a bigger overall system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Microservice is a design pattern and a variant of the </a:t>
            </a:r>
            <a:r>
              <a:rPr lang="en-US" b="1" dirty="0"/>
              <a:t>Service-Oriented Architecture</a:t>
            </a:r>
            <a:r>
              <a:rPr lang="en-US" dirty="0"/>
              <a:t> style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Each microsystem performs a specific and limited scope task that contributes to the end </a:t>
            </a:r>
            <a:r>
              <a:rPr lang="en-US" dirty="0" smtClean="0"/>
              <a:t>result</a:t>
            </a:r>
          </a:p>
          <a:p>
            <a:endParaRPr lang="en-US" dirty="0"/>
          </a:p>
          <a:p>
            <a:r>
              <a:rPr lang="en-US" dirty="0"/>
              <a:t>As each microservice needs to deliver output data to the next microservice, a </a:t>
            </a:r>
            <a:r>
              <a:rPr lang="en-US" b="1" dirty="0">
                <a:hlinkClick r:id="rId2"/>
              </a:rPr>
              <a:t>microservices architecture</a:t>
            </a:r>
            <a:r>
              <a:rPr lang="en-US" dirty="0"/>
              <a:t> often uses a lightweight messaging system for that data handoff.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01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-22378"/>
            <a:ext cx="12177713" cy="68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0"/>
            <a:ext cx="122015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23812"/>
            <a:ext cx="122015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"/>
            <a:ext cx="12301537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3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33337"/>
            <a:ext cx="120872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100012"/>
            <a:ext cx="122205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762"/>
            <a:ext cx="121253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"/>
            <a:ext cx="12191999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0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Microservices</a:t>
            </a:r>
            <a:r>
              <a:rPr lang="en-US" dirty="0"/>
              <a:t> are small applications that your development teams create independently. </a:t>
            </a:r>
            <a:endParaRPr lang="en-US" dirty="0" smtClean="0"/>
          </a:p>
          <a:p>
            <a:r>
              <a:rPr lang="en-US" dirty="0" smtClean="0"/>
              <a:t>Since </a:t>
            </a:r>
            <a:r>
              <a:rPr lang="en-US" dirty="0"/>
              <a:t>they communicate via messaging if at all, they’re not dependent on the same coding language. </a:t>
            </a:r>
            <a:endParaRPr lang="en-US" dirty="0" smtClean="0"/>
          </a:p>
          <a:p>
            <a:r>
              <a:rPr lang="en-US" dirty="0" smtClean="0"/>
              <a:t>Developers </a:t>
            </a:r>
            <a:r>
              <a:rPr lang="en-US" dirty="0"/>
              <a:t>can use the programming language that they’re most familiar with. This helps them come work faster, with lower costs and fewer bugs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920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585912"/>
            <a:ext cx="119348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b="1" dirty="0"/>
              <a:t>Auto-configuration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" y="1036955"/>
            <a:ext cx="1206246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Spring Boot auto-configuration attempts to automatically configure your Spring application based on the jar dependencies that you have added.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opt-in to auto-configuration by adding the @</a:t>
            </a:r>
            <a:r>
              <a:rPr lang="en-US" dirty="0" err="1"/>
              <a:t>EnableAutoConfiguration</a:t>
            </a:r>
            <a:r>
              <a:rPr lang="en-US" dirty="0"/>
              <a:t> or @</a:t>
            </a:r>
            <a:r>
              <a:rPr lang="en-US" dirty="0" err="1"/>
              <a:t>SpringBootApplication</a:t>
            </a:r>
            <a:r>
              <a:rPr lang="en-US" dirty="0"/>
              <a:t> annotations to one of your @Configuration classes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IN" b="1" dirty="0"/>
              <a:t>Configuration classes</a:t>
            </a:r>
          </a:p>
          <a:p>
            <a:r>
              <a:rPr lang="en-US" dirty="0"/>
              <a:t>Spring Boot favors Java-based configuration. Although it is possible to call </a:t>
            </a:r>
            <a:r>
              <a:rPr lang="en-US" dirty="0" err="1"/>
              <a:t>SpringApplication.run</a:t>
            </a:r>
            <a:r>
              <a:rPr lang="en-US" dirty="0"/>
              <a:t>() with an XML source, we generally recommend that your primary source is a @Configuration class. Usually the class that defines the main method is also a good candidate as the primary @Configuration.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4983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b="1" dirty="0"/>
              <a:t>Build systems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04" y="934976"/>
            <a:ext cx="120781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is strongly recommended that you choose a build system that supports </a:t>
            </a:r>
            <a:r>
              <a:rPr lang="en-US" i="1" dirty="0">
                <a:hlinkClick r:id="rId2" tooltip="13.1 Dependency management"/>
              </a:rPr>
              <a:t>dependency management</a:t>
            </a:r>
            <a:r>
              <a:rPr lang="en-US" dirty="0"/>
              <a:t>, and one that can consume artifacts published to the “Maven Central” repository.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would recommend that you choose Maven or </a:t>
            </a:r>
            <a:r>
              <a:rPr lang="en-US" dirty="0" err="1"/>
              <a:t>Gradle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is possible to get Spring Boot to work with other build systems (Ant for example), but they will not be particularly well supported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IN" b="1" dirty="0"/>
              <a:t>Dependency </a:t>
            </a:r>
            <a:r>
              <a:rPr lang="en-IN" b="1" dirty="0" smtClean="0"/>
              <a:t>management:</a:t>
            </a:r>
          </a:p>
          <a:p>
            <a:r>
              <a:rPr lang="en-US" dirty="0"/>
              <a:t>Each release of Spring Boot provides a curated list of dependencies it </a:t>
            </a:r>
            <a:r>
              <a:rPr lang="en-US" dirty="0" smtClean="0"/>
              <a:t>supports.</a:t>
            </a:r>
          </a:p>
          <a:p>
            <a:r>
              <a:rPr lang="en-US" dirty="0"/>
              <a:t>do not need to provide a version for any of these dependencies in your build configuration as Spring Boot is managing that for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44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50026"/>
          </a:xfrm>
        </p:spPr>
        <p:txBody>
          <a:bodyPr/>
          <a:lstStyle/>
          <a:p>
            <a:r>
              <a:rPr lang="en-IN" dirty="0" smtClean="0"/>
              <a:t>Dependency Management( Maven)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62685"/>
            <a:ext cx="12039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Maven users can inherit from the spring-boot-starter-parent project to obtain sensible defaults. The parent project provides the following features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IN" dirty="0"/>
              <a:t>Java 1.6 as the default compiler level.</a:t>
            </a:r>
          </a:p>
          <a:p>
            <a:r>
              <a:rPr lang="en-IN" dirty="0"/>
              <a:t>UTF-8 source encoding.</a:t>
            </a:r>
          </a:p>
          <a:p>
            <a:r>
              <a:rPr lang="en-IN" dirty="0"/>
              <a:t>A Dependency Management section, allowing you to omit &lt;version&gt; tags for common dependencies, inherited from the spring-boot-dependencies POM.</a:t>
            </a:r>
          </a:p>
          <a:p>
            <a:r>
              <a:rPr lang="en-IN" dirty="0"/>
              <a:t>Sensible resource filtering.</a:t>
            </a:r>
          </a:p>
          <a:p>
            <a:r>
              <a:rPr lang="en-IN" dirty="0"/>
              <a:t>Sensible plugin configuration (exec plugin, </a:t>
            </a:r>
            <a:r>
              <a:rPr lang="en-IN" dirty="0" err="1"/>
              <a:t>surefire</a:t>
            </a:r>
            <a:r>
              <a:rPr lang="en-IN" dirty="0"/>
              <a:t>, Git commit ID, shade).</a:t>
            </a:r>
          </a:p>
          <a:p>
            <a:r>
              <a:rPr lang="en-IN" dirty="0"/>
              <a:t>Sensible resource filtering for </a:t>
            </a:r>
            <a:r>
              <a:rPr lang="en-IN" dirty="0" err="1"/>
              <a:t>application.properties</a:t>
            </a:r>
            <a:r>
              <a:rPr lang="en-IN" dirty="0"/>
              <a:t> and </a:t>
            </a:r>
            <a:r>
              <a:rPr lang="en-IN" dirty="0" err="1"/>
              <a:t>application.yml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5891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b="1" dirty="0"/>
              <a:t> Inheriting the starter parent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" y="1105535"/>
            <a:ext cx="1197483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configure your project to inherit from the spring-boot-starter-parent simply set the parent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IN" dirty="0"/>
              <a:t>&lt;!-- Inherit defaults from Spring Boot --&gt;</a:t>
            </a:r>
          </a:p>
          <a:p>
            <a:r>
              <a:rPr lang="en-IN" dirty="0"/>
              <a:t>&lt;parent&gt;</a:t>
            </a:r>
          </a:p>
          <a:p>
            <a:r>
              <a:rPr lang="en-IN" dirty="0"/>
              <a:t>    &lt;</a:t>
            </a:r>
            <a:r>
              <a:rPr lang="en-IN" dirty="0" err="1"/>
              <a:t>groupId</a:t>
            </a:r>
            <a:r>
              <a:rPr lang="en-IN" dirty="0"/>
              <a:t>&gt;</a:t>
            </a:r>
            <a:r>
              <a:rPr lang="en-IN" dirty="0" err="1"/>
              <a:t>org.springframework.boot</a:t>
            </a:r>
            <a:r>
              <a:rPr lang="en-IN" dirty="0"/>
              <a:t>&lt;/</a:t>
            </a:r>
            <a:r>
              <a:rPr lang="en-IN" dirty="0" err="1"/>
              <a:t>groupId</a:t>
            </a:r>
            <a:r>
              <a:rPr lang="en-IN" dirty="0"/>
              <a:t>&gt;</a:t>
            </a:r>
          </a:p>
          <a:p>
            <a:r>
              <a:rPr lang="en-IN" dirty="0"/>
              <a:t>    &lt;</a:t>
            </a:r>
            <a:r>
              <a:rPr lang="en-IN" dirty="0" err="1"/>
              <a:t>artifactId</a:t>
            </a:r>
            <a:r>
              <a:rPr lang="en-IN" dirty="0"/>
              <a:t>&gt;spring-boot-starter-parent&lt;/</a:t>
            </a:r>
            <a:r>
              <a:rPr lang="en-IN" dirty="0" err="1"/>
              <a:t>artifactId</a:t>
            </a:r>
            <a:r>
              <a:rPr lang="en-IN" dirty="0"/>
              <a:t>&gt;</a:t>
            </a:r>
          </a:p>
          <a:p>
            <a:r>
              <a:rPr lang="en-IN" dirty="0"/>
              <a:t>    &lt;version&gt;1.3.8.RELEASE&lt;/version&gt;</a:t>
            </a:r>
          </a:p>
          <a:p>
            <a:r>
              <a:rPr lang="en-IN" dirty="0"/>
              <a:t>&lt;/parent&gt;</a:t>
            </a:r>
          </a:p>
        </p:txBody>
      </p:sp>
    </p:spTree>
    <p:extLst>
      <p:ext uri="{BB962C8B-B14F-4D97-AF65-F5344CB8AC3E}">
        <p14:creationId xmlns:p14="http://schemas.microsoft.com/office/powerpoint/2010/main" val="1728150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Changing the Java version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spring-boot-starter-parent chooses fairly conservative Java compatibility. If you want to follow our recommendation and use a later Java version you can add a </a:t>
            </a:r>
            <a:r>
              <a:rPr lang="en-US" dirty="0" err="1"/>
              <a:t>java.version</a:t>
            </a:r>
            <a:r>
              <a:rPr lang="en-US" dirty="0"/>
              <a:t> property:</a:t>
            </a:r>
          </a:p>
          <a:p>
            <a:endParaRPr lang="en-US" dirty="0"/>
          </a:p>
          <a:p>
            <a:r>
              <a:rPr lang="en-US" dirty="0"/>
              <a:t>&lt;properties&gt;</a:t>
            </a:r>
          </a:p>
          <a:p>
            <a:r>
              <a:rPr lang="en-US" dirty="0"/>
              <a:t>    &lt;</a:t>
            </a:r>
            <a:r>
              <a:rPr lang="en-US" dirty="0" err="1"/>
              <a:t>java.version</a:t>
            </a:r>
            <a:r>
              <a:rPr lang="en-US" dirty="0"/>
              <a:t>&gt;1.8&lt;/</a:t>
            </a:r>
            <a:r>
              <a:rPr lang="en-US" dirty="0" err="1"/>
              <a:t>java.version</a:t>
            </a:r>
            <a:r>
              <a:rPr lang="en-US" dirty="0"/>
              <a:t>&gt;</a:t>
            </a:r>
          </a:p>
          <a:p>
            <a:r>
              <a:rPr lang="en-US" dirty="0"/>
              <a:t>&lt;/properties&gt;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06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Using the Spring Boot Maven plugin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" y="956945"/>
            <a:ext cx="1191768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Spring Boot includes a Maven plugin that can package the project as an executable jar. Add the plugin to your &lt;plugins&gt; section if you want to use it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IN" dirty="0"/>
              <a:t>&lt;build&gt;</a:t>
            </a:r>
          </a:p>
          <a:p>
            <a:r>
              <a:rPr lang="en-IN" dirty="0"/>
              <a:t>    &lt;plugins&gt;</a:t>
            </a:r>
          </a:p>
          <a:p>
            <a:r>
              <a:rPr lang="en-IN" dirty="0"/>
              <a:t>        &lt;plugin&gt;</a:t>
            </a:r>
          </a:p>
          <a:p>
            <a:r>
              <a:rPr lang="en-IN" dirty="0"/>
              <a:t>            &lt;</a:t>
            </a:r>
            <a:r>
              <a:rPr lang="en-IN" dirty="0" err="1"/>
              <a:t>groupId</a:t>
            </a:r>
            <a:r>
              <a:rPr lang="en-IN" dirty="0"/>
              <a:t>&gt;</a:t>
            </a:r>
            <a:r>
              <a:rPr lang="en-IN" dirty="0" err="1"/>
              <a:t>org.springframework.boot</a:t>
            </a:r>
            <a:r>
              <a:rPr lang="en-IN" dirty="0"/>
              <a:t>&lt;/</a:t>
            </a:r>
            <a:r>
              <a:rPr lang="en-IN" dirty="0" err="1"/>
              <a:t>groupId</a:t>
            </a:r>
            <a:r>
              <a:rPr lang="en-IN" dirty="0"/>
              <a:t>&gt;</a:t>
            </a:r>
          </a:p>
          <a:p>
            <a:r>
              <a:rPr lang="en-IN" dirty="0"/>
              <a:t>            &lt;</a:t>
            </a:r>
            <a:r>
              <a:rPr lang="en-IN" dirty="0" err="1"/>
              <a:t>artifactId</a:t>
            </a:r>
            <a:r>
              <a:rPr lang="en-IN" dirty="0"/>
              <a:t>&gt;spring-boot-maven-plugin&lt;/</a:t>
            </a:r>
            <a:r>
              <a:rPr lang="en-IN" dirty="0" err="1"/>
              <a:t>artifactId</a:t>
            </a:r>
            <a:r>
              <a:rPr lang="en-IN" dirty="0"/>
              <a:t>&gt;</a:t>
            </a:r>
          </a:p>
          <a:p>
            <a:r>
              <a:rPr lang="en-IN" dirty="0"/>
              <a:t>        &lt;/plugin&gt;</a:t>
            </a:r>
          </a:p>
          <a:p>
            <a:r>
              <a:rPr lang="en-IN" dirty="0"/>
              <a:t>    &lt;/plugins&gt;</a:t>
            </a:r>
          </a:p>
          <a:p>
            <a:r>
              <a:rPr lang="en-IN" dirty="0"/>
              <a:t>&lt;/build&gt;</a:t>
            </a:r>
          </a:p>
        </p:txBody>
      </p:sp>
    </p:spTree>
    <p:extLst>
      <p:ext uri="{BB962C8B-B14F-4D97-AF65-F5344CB8AC3E}">
        <p14:creationId xmlns:p14="http://schemas.microsoft.com/office/powerpoint/2010/main" val="401349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54380"/>
          </a:xfrm>
        </p:spPr>
        <p:txBody>
          <a:bodyPr/>
          <a:lstStyle/>
          <a:p>
            <a:r>
              <a:rPr lang="en-IN" b="1" dirty="0"/>
              <a:t>Spring Boot application starters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148748"/>
              </p:ext>
            </p:extLst>
          </p:nvPr>
        </p:nvGraphicFramePr>
        <p:xfrm>
          <a:off x="144780" y="754381"/>
          <a:ext cx="11715750" cy="5871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9157">
                  <a:extLst>
                    <a:ext uri="{9D8B030D-6E8A-4147-A177-3AD203B41FA5}">
                      <a16:colId xmlns:a16="http://schemas.microsoft.com/office/drawing/2014/main" val="3708166214"/>
                    </a:ext>
                  </a:extLst>
                </a:gridCol>
                <a:gridCol w="8226593">
                  <a:extLst>
                    <a:ext uri="{9D8B030D-6E8A-4147-A177-3AD203B41FA5}">
                      <a16:colId xmlns:a16="http://schemas.microsoft.com/office/drawing/2014/main" val="1251168062"/>
                    </a:ext>
                  </a:extLst>
                </a:gridCol>
              </a:tblGrid>
              <a:tr h="721465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b="1" u="none" strike="noStrike" dirty="0">
                          <a:effectLst/>
                        </a:rPr>
                        <a:t>Name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b="1" u="none" strike="noStrike" dirty="0">
                          <a:effectLst/>
                        </a:rPr>
                        <a:t>Description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9525" marT="9525" marB="0"/>
                </a:tc>
                <a:extLst>
                  <a:ext uri="{0D108BD9-81ED-4DB2-BD59-A6C34878D82A}">
                    <a16:rowId xmlns:a16="http://schemas.microsoft.com/office/drawing/2014/main" val="3831289708"/>
                  </a:ext>
                </a:extLst>
              </a:tr>
              <a:tr h="37348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spring-boot-starter</a:t>
                      </a:r>
                      <a:endParaRPr lang="en-IN" sz="1800" b="0" i="0" u="none" strike="noStrike" dirty="0">
                        <a:solidFill>
                          <a:srgbClr val="6D180B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The core Spring Boot starter, including auto-configuration support, logging and YAML.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2047619"/>
                  </a:ext>
                </a:extLst>
              </a:tr>
              <a:tr h="35570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spring-boot-starter-actuator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Production ready features to help you monitor and manage your application.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3050457"/>
                  </a:ext>
                </a:extLst>
              </a:tr>
              <a:tr h="35570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spring-boot-starter-</a:t>
                      </a:r>
                      <a:r>
                        <a:rPr lang="en-IN" sz="1800" u="none" strike="noStrike" dirty="0" err="1">
                          <a:effectLst/>
                        </a:rPr>
                        <a:t>aop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Support for aspect-oriented programming including spring-aop and AspectJ.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7244862"/>
                  </a:ext>
                </a:extLst>
              </a:tr>
              <a:tr h="35570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spring-boot-starter-data-</a:t>
                      </a:r>
                      <a:r>
                        <a:rPr lang="en-IN" sz="1800" u="none" strike="noStrike" dirty="0" err="1">
                          <a:effectLst/>
                        </a:rPr>
                        <a:t>jpa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upport for the “Java Persistence API” including spring-data-jpa, spring-orm and Hibernate.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5651933"/>
                  </a:ext>
                </a:extLst>
              </a:tr>
              <a:tr h="35570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spring-boot-starter-data-rest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Support for exposing Spring Data repositories over REST via spring-data-rest-webmvc.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5212545"/>
                  </a:ext>
                </a:extLst>
              </a:tr>
              <a:tr h="35570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spring-boot-starter-</a:t>
                      </a:r>
                      <a:r>
                        <a:rPr lang="en-IN" sz="1800" u="none" strike="noStrike" dirty="0" err="1">
                          <a:effectLst/>
                        </a:rPr>
                        <a:t>jdbc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Support for JDBC databases.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1172132"/>
                  </a:ext>
                </a:extLst>
              </a:tr>
              <a:tr h="35570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spring-boot-starter-security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Support for spring-security.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651066"/>
                  </a:ext>
                </a:extLst>
              </a:tr>
              <a:tr h="35570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spring-boot-starter-social-facebook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Support for spring-social-</a:t>
                      </a:r>
                      <a:r>
                        <a:rPr lang="en-IN" sz="1800" u="none" strike="noStrike" dirty="0" err="1">
                          <a:effectLst/>
                        </a:rPr>
                        <a:t>facebook</a:t>
                      </a:r>
                      <a:r>
                        <a:rPr lang="en-IN" sz="1800" u="none" strike="noStrike" dirty="0">
                          <a:effectLst/>
                        </a:rPr>
                        <a:t>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5950037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spring-boot-starter-test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Support for common test dependencies, including JUnit, </a:t>
                      </a:r>
                      <a:r>
                        <a:rPr lang="en-US" sz="1800" u="none" strike="noStrike" dirty="0" err="1">
                          <a:effectLst/>
                        </a:rPr>
                        <a:t>Hamcrest</a:t>
                      </a:r>
                      <a:r>
                        <a:rPr lang="en-US" sz="1800" u="none" strike="noStrike" dirty="0">
                          <a:effectLst/>
                        </a:rPr>
                        <a:t> and </a:t>
                      </a:r>
                      <a:r>
                        <a:rPr lang="en-US" sz="1800" u="none" strike="noStrike" dirty="0" err="1">
                          <a:effectLst/>
                        </a:rPr>
                        <a:t>Mockito</a:t>
                      </a:r>
                      <a:r>
                        <a:rPr lang="en-US" sz="1800" u="none" strike="noStrike" dirty="0">
                          <a:effectLst/>
                        </a:rPr>
                        <a:t> along with the spring-test module.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5653591"/>
                  </a:ext>
                </a:extLst>
              </a:tr>
              <a:tr h="37348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spring-boot-starter-web</a:t>
                      </a:r>
                      <a:endParaRPr lang="en-IN" sz="1800" b="0" i="0" u="none" strike="noStrike">
                        <a:solidFill>
                          <a:srgbClr val="6D180B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Support for full-stack web development, including Tomcat and spring-</a:t>
                      </a:r>
                      <a:r>
                        <a:rPr lang="en-US" sz="1800" u="none" strike="noStrike" dirty="0" err="1">
                          <a:effectLst/>
                        </a:rPr>
                        <a:t>webmvc</a:t>
                      </a:r>
                      <a:r>
                        <a:rPr lang="en-US" sz="1800" u="none" strike="noStrike" dirty="0">
                          <a:effectLst/>
                        </a:rPr>
                        <a:t>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3991902"/>
                  </a:ext>
                </a:extLst>
              </a:tr>
              <a:tr h="1067106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spring-boot-starter-ws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Support for Spring Web Services.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u="none" strike="noStrike" dirty="0">
                          <a:effectLst/>
                        </a:rPr>
                        <a:t/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0373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919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11530"/>
          </a:xfrm>
        </p:spPr>
        <p:txBody>
          <a:bodyPr/>
          <a:lstStyle/>
          <a:p>
            <a:r>
              <a:rPr lang="en-IN" b="1" dirty="0"/>
              <a:t>Spring Boot technical starters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154430"/>
            <a:ext cx="1099185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8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Spring Beans and dependency injection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59815"/>
            <a:ext cx="11871960" cy="4351338"/>
          </a:xfrm>
        </p:spPr>
        <p:txBody>
          <a:bodyPr>
            <a:normAutofit/>
          </a:bodyPr>
          <a:lstStyle/>
          <a:p>
            <a:r>
              <a:rPr lang="en-US" dirty="0"/>
              <a:t>You are free to use any of the standard Spring Framework techniques to define your beans and their injected </a:t>
            </a:r>
            <a:r>
              <a:rPr lang="en-US" dirty="0" smtClean="0"/>
              <a:t>dependencies.</a:t>
            </a:r>
          </a:p>
          <a:p>
            <a:endParaRPr lang="en-US" dirty="0"/>
          </a:p>
          <a:p>
            <a:r>
              <a:rPr lang="en-US" dirty="0"/>
              <a:t>For simplicity, we often find that using @</a:t>
            </a:r>
            <a:r>
              <a:rPr lang="en-US" dirty="0" err="1"/>
              <a:t>ComponentScan</a:t>
            </a:r>
            <a:r>
              <a:rPr lang="en-US" dirty="0"/>
              <a:t> to find your beans, in combination with @</a:t>
            </a:r>
            <a:r>
              <a:rPr lang="en-US" dirty="0" err="1"/>
              <a:t>Autowired</a:t>
            </a:r>
            <a:r>
              <a:rPr lang="en-US" dirty="0"/>
              <a:t> constructor injection works well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All </a:t>
            </a:r>
            <a:r>
              <a:rPr lang="en-US" dirty="0"/>
              <a:t>of your application components (@Component, @Service, @Repository, @Controller etc.) will be automatically registered as Spring Beans.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397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8680"/>
          </a:xfrm>
        </p:spPr>
        <p:txBody>
          <a:bodyPr/>
          <a:lstStyle/>
          <a:p>
            <a:r>
              <a:rPr lang="en-IN" dirty="0" smtClean="0"/>
              <a:t>Java Microservices frameworks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Spring </a:t>
            </a:r>
            <a:r>
              <a:rPr lang="en-IN" b="1" dirty="0" smtClean="0"/>
              <a:t>Boot</a:t>
            </a:r>
          </a:p>
          <a:p>
            <a:r>
              <a:rPr lang="en-IN" b="1" dirty="0" smtClean="0"/>
              <a:t>Jersey</a:t>
            </a:r>
          </a:p>
          <a:p>
            <a:r>
              <a:rPr lang="en-IN" b="1" dirty="0"/>
              <a:t>Swagger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80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b="1" dirty="0"/>
              <a:t>Using the @</a:t>
            </a:r>
            <a:r>
              <a:rPr lang="en-IN" b="1" dirty="0" err="1"/>
              <a:t>SpringBootApplication</a:t>
            </a:r>
            <a:r>
              <a:rPr lang="en-IN" b="1" dirty="0"/>
              <a:t> annotation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" y="888364"/>
            <a:ext cx="12108180" cy="58210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@</a:t>
            </a:r>
            <a:r>
              <a:rPr lang="en-US" dirty="0" err="1"/>
              <a:t>SpringBootApplication</a:t>
            </a:r>
            <a:r>
              <a:rPr lang="en-US" dirty="0"/>
              <a:t> annotation is equivalent to using @Configuration, @</a:t>
            </a:r>
            <a:r>
              <a:rPr lang="en-US" dirty="0" err="1"/>
              <a:t>EnableAutoConfiguration</a:t>
            </a:r>
            <a:r>
              <a:rPr lang="en-US" dirty="0"/>
              <a:t> and @</a:t>
            </a:r>
            <a:r>
              <a:rPr lang="en-US" dirty="0" err="1"/>
              <a:t>ComponentScan</a:t>
            </a:r>
            <a:r>
              <a:rPr lang="en-US" dirty="0"/>
              <a:t> with their default attributes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IN" dirty="0"/>
              <a:t>package </a:t>
            </a:r>
            <a:r>
              <a:rPr lang="en-IN" dirty="0" err="1"/>
              <a:t>com.example.myproject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org.springframework.boot.SpringApplication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org.springframework.boot.autoconfigure.SpringBootApplication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SpringBootApplication</a:t>
            </a:r>
            <a:r>
              <a:rPr lang="en-IN" dirty="0"/>
              <a:t> // same as @Configuration @</a:t>
            </a:r>
            <a:r>
              <a:rPr lang="en-IN" dirty="0" err="1"/>
              <a:t>EnableAutoConfiguration</a:t>
            </a:r>
            <a:r>
              <a:rPr lang="en-IN" dirty="0"/>
              <a:t> @</a:t>
            </a:r>
            <a:r>
              <a:rPr lang="en-IN" dirty="0" err="1"/>
              <a:t>ComponentScan</a:t>
            </a:r>
            <a:endParaRPr lang="en-IN" dirty="0"/>
          </a:p>
          <a:p>
            <a:r>
              <a:rPr lang="en-IN" dirty="0"/>
              <a:t>public class Application {</a:t>
            </a:r>
          </a:p>
          <a:p>
            <a:endParaRPr lang="en-IN" dirty="0"/>
          </a:p>
          <a:p>
            <a:r>
              <a:rPr lang="en-IN" dirty="0"/>
              <a:t>    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r>
              <a:rPr lang="en-IN" dirty="0"/>
              <a:t>        </a:t>
            </a:r>
            <a:r>
              <a:rPr lang="en-IN" dirty="0" err="1"/>
              <a:t>SpringApplication.run</a:t>
            </a:r>
            <a:r>
              <a:rPr lang="en-IN" dirty="0"/>
              <a:t>(</a:t>
            </a:r>
            <a:r>
              <a:rPr lang="en-IN" dirty="0" err="1"/>
              <a:t>Application.class</a:t>
            </a:r>
            <a:r>
              <a:rPr lang="en-IN" dirty="0"/>
              <a:t>, </a:t>
            </a:r>
            <a:r>
              <a:rPr lang="en-IN" dirty="0" err="1"/>
              <a:t>args</a:t>
            </a:r>
            <a:r>
              <a:rPr lang="en-IN" dirty="0"/>
              <a:t>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907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00100"/>
          </a:xfrm>
        </p:spPr>
        <p:txBody>
          <a:bodyPr/>
          <a:lstStyle/>
          <a:p>
            <a:r>
              <a:rPr lang="en-IN" dirty="0" smtClean="0"/>
              <a:t>Running spring boot application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70" y="1014095"/>
            <a:ext cx="1190625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b="1" dirty="0" smtClean="0"/>
              <a:t>Running </a:t>
            </a:r>
            <a:r>
              <a:rPr lang="en-US" b="1" dirty="0"/>
              <a:t>as a packaged </a:t>
            </a:r>
            <a:r>
              <a:rPr lang="en-US" b="1" dirty="0" smtClean="0"/>
              <a:t>application:</a:t>
            </a:r>
          </a:p>
          <a:p>
            <a:pPr marL="0" indent="0">
              <a:buNone/>
            </a:pPr>
            <a:r>
              <a:rPr lang="en-US" b="1" dirty="0" err="1" smtClean="0"/>
              <a:t>Mavn</a:t>
            </a:r>
            <a:r>
              <a:rPr lang="en-US" b="1" dirty="0"/>
              <a:t>: java -jar </a:t>
            </a:r>
            <a:r>
              <a:rPr lang="en-US" b="1" dirty="0" smtClean="0"/>
              <a:t>target/myproject-0.0.1-SNAPSHOT.jar</a:t>
            </a:r>
          </a:p>
          <a:p>
            <a:pPr marL="0" indent="0">
              <a:buNone/>
            </a:pPr>
            <a:r>
              <a:rPr lang="en-US" b="1" dirty="0" smtClean="0"/>
              <a:t>2.</a:t>
            </a:r>
            <a:r>
              <a:rPr lang="en-IN" b="1" dirty="0"/>
              <a:t> Using the Maven </a:t>
            </a:r>
            <a:r>
              <a:rPr lang="en-IN" b="1" dirty="0" smtClean="0"/>
              <a:t>plugin:</a:t>
            </a:r>
          </a:p>
          <a:p>
            <a:pPr marL="0" indent="0">
              <a:buNone/>
            </a:pPr>
            <a:r>
              <a:rPr lang="en-IN" b="1" dirty="0" err="1"/>
              <a:t>mvn</a:t>
            </a:r>
            <a:r>
              <a:rPr lang="en-IN" b="1" dirty="0"/>
              <a:t> </a:t>
            </a:r>
            <a:r>
              <a:rPr lang="en-IN" b="1" dirty="0" err="1"/>
              <a:t>spring-boot:run</a:t>
            </a:r>
            <a:endParaRPr lang="en-IN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2644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804987"/>
            <a:ext cx="99822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8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 smtClean="0"/>
              <a:t>Spring Data JPA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Spring Data JPA API provides </a:t>
            </a:r>
            <a:r>
              <a:rPr lang="en-US" dirty="0" err="1"/>
              <a:t>JpaTemplate</a:t>
            </a:r>
            <a:r>
              <a:rPr lang="en-US" dirty="0"/>
              <a:t> class to integrate spring application with JPA</a:t>
            </a:r>
            <a:r>
              <a:rPr lang="en-US" dirty="0" smtClean="0"/>
              <a:t>.</a:t>
            </a:r>
          </a:p>
          <a:p>
            <a:r>
              <a:rPr lang="en-US" dirty="0"/>
              <a:t>JPA (Java Persistent API) is the sun specification for persisting objects in the enterprise application. It is currently used as the replacement for complex entity beans</a:t>
            </a:r>
            <a:r>
              <a:rPr lang="en-US" dirty="0" smtClean="0"/>
              <a:t>.</a:t>
            </a:r>
          </a:p>
          <a:p>
            <a:r>
              <a:rPr lang="en-US" dirty="0"/>
              <a:t>The implementation of JPA specification are provided by many vendors such as:</a:t>
            </a:r>
          </a:p>
          <a:p>
            <a:r>
              <a:rPr lang="en-US" dirty="0"/>
              <a:t>Hibernate</a:t>
            </a:r>
          </a:p>
          <a:p>
            <a:r>
              <a:rPr lang="en-US" dirty="0" err="1"/>
              <a:t>Toplink</a:t>
            </a:r>
            <a:endParaRPr lang="en-US" dirty="0"/>
          </a:p>
          <a:p>
            <a:r>
              <a:rPr lang="en-US" dirty="0" err="1"/>
              <a:t>iBatis</a:t>
            </a:r>
            <a:endParaRPr lang="en-US" dirty="0"/>
          </a:p>
          <a:p>
            <a:r>
              <a:rPr lang="en-US" dirty="0" err="1"/>
              <a:t>OpenJPA</a:t>
            </a:r>
            <a:r>
              <a:rPr lang="en-US" dirty="0"/>
              <a:t>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9793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88670"/>
          </a:xfrm>
        </p:spPr>
        <p:txBody>
          <a:bodyPr/>
          <a:lstStyle/>
          <a:p>
            <a:r>
              <a:rPr lang="en-IN" dirty="0" smtClean="0"/>
              <a:t>Spring Data JPA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585912"/>
            <a:ext cx="118586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04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1609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70" y="2438400"/>
            <a:ext cx="57531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21" y="5074921"/>
            <a:ext cx="551688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33462"/>
            <a:ext cx="12192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83"/>
            <a:ext cx="12077205" cy="67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66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6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9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b="1" dirty="0"/>
              <a:t>Use Cases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" y="2377439"/>
            <a:ext cx="11906250" cy="3079433"/>
          </a:xfrm>
        </p:spPr>
        <p:txBody>
          <a:bodyPr/>
          <a:lstStyle/>
          <a:p>
            <a:pPr marL="457200" lvl="1" indent="0">
              <a:buNone/>
            </a:pPr>
            <a:r>
              <a:rPr lang="en-IN" dirty="0" smtClean="0"/>
              <a:t>Data pipeline</a:t>
            </a:r>
            <a:r>
              <a:rPr lang="en-IN" dirty="0"/>
              <a:t> </a:t>
            </a:r>
            <a:r>
              <a:rPr lang="en-IN" dirty="0" smtClean="0"/>
              <a:t>with </a:t>
            </a:r>
            <a:r>
              <a:rPr lang="en-US" dirty="0"/>
              <a:t>data collection, cleansing, normalization, enrichment, aggregation, reporting, etc. 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microservices workflow naturally creates a trackable lineage so if any problems are encountered in the data, it is relatively easy to trace back which microservice might need to be </a:t>
            </a:r>
            <a:r>
              <a:rPr lang="en-US" dirty="0" smtClean="0"/>
              <a:t>updated.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433387"/>
            <a:ext cx="111347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4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1520"/>
          </a:xfrm>
        </p:spPr>
        <p:txBody>
          <a:bodyPr/>
          <a:lstStyle/>
          <a:p>
            <a:r>
              <a:rPr lang="en-IN" dirty="0" smtClean="0"/>
              <a:t>Spring Data JPA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082675"/>
            <a:ext cx="12054840" cy="4351338"/>
          </a:xfrm>
        </p:spPr>
        <p:txBody>
          <a:bodyPr/>
          <a:lstStyle/>
          <a:p>
            <a:r>
              <a:rPr lang="en-US" dirty="0" smtClean="0"/>
              <a:t>No need </a:t>
            </a:r>
            <a:r>
              <a:rPr lang="en-US" dirty="0"/>
              <a:t>to write the before and after code for persisting, updating, deleting or searching object such as creating Persistence instance, creating </a:t>
            </a:r>
            <a:r>
              <a:rPr lang="en-US" dirty="0" err="1"/>
              <a:t>EntityManagerFactory</a:t>
            </a:r>
            <a:r>
              <a:rPr lang="en-US" dirty="0"/>
              <a:t> instance, creating </a:t>
            </a:r>
            <a:r>
              <a:rPr lang="en-US" dirty="0" err="1"/>
              <a:t>EntityTransaction</a:t>
            </a:r>
            <a:r>
              <a:rPr lang="en-US" dirty="0"/>
              <a:t> instance, creating </a:t>
            </a:r>
            <a:r>
              <a:rPr lang="en-US" dirty="0" err="1"/>
              <a:t>EntityManager</a:t>
            </a:r>
            <a:r>
              <a:rPr lang="en-US" dirty="0"/>
              <a:t> instance, </a:t>
            </a:r>
            <a:r>
              <a:rPr lang="en-US" dirty="0" err="1"/>
              <a:t>commiting</a:t>
            </a:r>
            <a:r>
              <a:rPr lang="en-US" dirty="0"/>
              <a:t> </a:t>
            </a:r>
            <a:r>
              <a:rPr lang="en-US" dirty="0" err="1"/>
              <a:t>EntityTransaction</a:t>
            </a:r>
            <a:r>
              <a:rPr lang="en-US" dirty="0"/>
              <a:t> instance and closing </a:t>
            </a:r>
            <a:r>
              <a:rPr lang="en-US" dirty="0" err="1"/>
              <a:t>EntityManager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0775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69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80110"/>
          </a:xfrm>
        </p:spPr>
        <p:txBody>
          <a:bodyPr/>
          <a:lstStyle/>
          <a:p>
            <a:r>
              <a:rPr lang="en-IN" dirty="0" smtClean="0"/>
              <a:t>Create SB APP– APPROACH-1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2" y="1947862"/>
            <a:ext cx="11127179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08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3771"/>
          </a:xfrm>
        </p:spPr>
        <p:txBody>
          <a:bodyPr/>
          <a:lstStyle/>
          <a:p>
            <a:r>
              <a:rPr lang="en-IN" dirty="0" smtClean="0"/>
              <a:t>APPROACH-2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6" y="1662112"/>
            <a:ext cx="11744696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30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65810"/>
          </a:xfrm>
        </p:spPr>
        <p:txBody>
          <a:bodyPr/>
          <a:lstStyle/>
          <a:p>
            <a:r>
              <a:rPr lang="en-IN" dirty="0" smtClean="0"/>
              <a:t>APPROACH-2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63" y="1414462"/>
            <a:ext cx="122777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49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286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SPRING WEB </a:t>
            </a:r>
            <a:r>
              <a:rPr lang="en-IN" dirty="0" smtClean="0"/>
              <a:t>DEPENDENCIES </a:t>
            </a:r>
            <a:r>
              <a:rPr lang="en-IN" dirty="0" smtClean="0"/>
              <a:t>ADDED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" y="831532"/>
            <a:ext cx="11534775" cy="60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97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54380"/>
          </a:xfrm>
        </p:spPr>
        <p:txBody>
          <a:bodyPr/>
          <a:lstStyle/>
          <a:p>
            <a:r>
              <a:rPr lang="en-IN" dirty="0" smtClean="0"/>
              <a:t>APPROACH-3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137"/>
            <a:ext cx="12192000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06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82980"/>
          </a:xfrm>
        </p:spPr>
        <p:txBody>
          <a:bodyPr/>
          <a:lstStyle/>
          <a:p>
            <a:r>
              <a:rPr lang="en-IN" dirty="0" smtClean="0"/>
              <a:t>Microservices- Spring REST - HashMap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981"/>
            <a:ext cx="12192000" cy="55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9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376237"/>
            <a:ext cx="117062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2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120140"/>
          </a:xfrm>
        </p:spPr>
        <p:txBody>
          <a:bodyPr>
            <a:normAutofit fontScale="90000"/>
          </a:bodyPr>
          <a:lstStyle/>
          <a:p>
            <a:r>
              <a:rPr lang="en-IN" dirty="0"/>
              <a:t>Microservices with Spring Boot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Boot gives you Java application to use with your own apps via an embedded server. It uses Tomcat, so you do not have to use </a:t>
            </a:r>
            <a:r>
              <a:rPr lang="en-US" dirty="0">
                <a:hlinkClick r:id="rId2"/>
              </a:rPr>
              <a:t>Java EE</a:t>
            </a:r>
            <a:r>
              <a:rPr lang="en-US" dirty="0"/>
              <a:t> containers.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6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868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376237"/>
            <a:ext cx="117062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6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182880"/>
            <a:ext cx="1208913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5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20090"/>
          </a:xfrm>
        </p:spPr>
        <p:txBody>
          <a:bodyPr/>
          <a:lstStyle/>
          <a:p>
            <a:r>
              <a:rPr lang="en-US" dirty="0"/>
              <a:t>Fat </a:t>
            </a:r>
            <a:r>
              <a:rPr lang="en-US" dirty="0" smtClean="0"/>
              <a:t>Jar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79805"/>
            <a:ext cx="1191768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Spring Boot is known for its “fat” JAR deployments, where a single executable artifact contains both the application code and all of its dependencies</a:t>
            </a:r>
            <a:r>
              <a:rPr lang="en-US" dirty="0" smtClean="0"/>
              <a:t>.</a:t>
            </a:r>
          </a:p>
          <a:p>
            <a:r>
              <a:rPr lang="en-US" b="1" dirty="0"/>
              <a:t>An uber-JAR—also known as a fat JAR or JAR with dependencies—is a JAR file that contains not only a Java program, but embeds its dependencies as well</a:t>
            </a:r>
            <a:r>
              <a:rPr lang="en-US" dirty="0" smtClean="0"/>
              <a:t>.</a:t>
            </a:r>
          </a:p>
          <a:p>
            <a:r>
              <a:rPr lang="en-US" dirty="0"/>
              <a:t>his means that the JAR functions as an “all-in-one” distribution of the software, without needing any other Java code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 A </a:t>
            </a:r>
            <a:r>
              <a:rPr lang="en-US" i="1" dirty="0"/>
              <a:t>Fat</a:t>
            </a:r>
            <a:r>
              <a:rPr lang="en-US" dirty="0"/>
              <a:t> </a:t>
            </a:r>
            <a:r>
              <a:rPr lang="en-US" i="1" dirty="0"/>
              <a:t>JAR</a:t>
            </a:r>
            <a:r>
              <a:rPr lang="en-US" dirty="0"/>
              <a:t> is a single JAR file that contains all the compiled Java classes from your project, and all compiled Java classes from all JAR files your project depends on (see </a:t>
            </a:r>
            <a:r>
              <a:rPr lang="en-US" b="1" dirty="0">
                <a:hlinkClick r:id="rId2"/>
              </a:rPr>
              <a:t>Maven Dependencies</a:t>
            </a:r>
            <a:r>
              <a:rPr lang="en-US" dirty="0"/>
              <a:t>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3715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91540"/>
          </a:xfrm>
        </p:spPr>
        <p:txBody>
          <a:bodyPr/>
          <a:lstStyle/>
          <a:p>
            <a:r>
              <a:rPr lang="en-IN" dirty="0" smtClean="0"/>
              <a:t>Fat Jar-Maven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70" y="991235"/>
            <a:ext cx="1205103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4800" b="1" dirty="0"/>
              <a:t>&lt;plugin&gt;</a:t>
            </a:r>
          </a:p>
          <a:p>
            <a:pPr marL="0" indent="0">
              <a:buNone/>
            </a:pPr>
            <a:r>
              <a:rPr lang="en-IN" sz="4800" b="1" dirty="0"/>
              <a:t>        &lt;</a:t>
            </a:r>
            <a:r>
              <a:rPr lang="en-IN" sz="4800" b="1" dirty="0" err="1"/>
              <a:t>groupId</a:t>
            </a:r>
            <a:r>
              <a:rPr lang="en-IN" sz="4800" b="1" dirty="0"/>
              <a:t>&gt;</a:t>
            </a:r>
            <a:r>
              <a:rPr lang="en-IN" sz="4800" b="1" dirty="0" err="1"/>
              <a:t>org.apache.maven.plugins</a:t>
            </a:r>
            <a:r>
              <a:rPr lang="en-IN" sz="4800" b="1" dirty="0"/>
              <a:t>&lt;/</a:t>
            </a:r>
            <a:r>
              <a:rPr lang="en-IN" sz="4800" b="1" dirty="0" err="1"/>
              <a:t>groupId</a:t>
            </a:r>
            <a:r>
              <a:rPr lang="en-IN" sz="4800" b="1" dirty="0"/>
              <a:t>&gt;</a:t>
            </a:r>
          </a:p>
          <a:p>
            <a:pPr marL="0" indent="0">
              <a:buNone/>
            </a:pPr>
            <a:r>
              <a:rPr lang="en-IN" sz="4800" b="1" dirty="0"/>
              <a:t>        &lt;</a:t>
            </a:r>
            <a:r>
              <a:rPr lang="en-IN" sz="4800" b="1" dirty="0" err="1"/>
              <a:t>artifactId</a:t>
            </a:r>
            <a:r>
              <a:rPr lang="en-IN" sz="4800" b="1" dirty="0"/>
              <a:t>&gt;maven-shade-plugin&lt;/</a:t>
            </a:r>
            <a:r>
              <a:rPr lang="en-IN" sz="4800" b="1" dirty="0" err="1"/>
              <a:t>artifactId</a:t>
            </a:r>
            <a:r>
              <a:rPr lang="en-IN" sz="4800" b="1" dirty="0"/>
              <a:t>&gt;</a:t>
            </a:r>
          </a:p>
          <a:p>
            <a:pPr marL="0" indent="0">
              <a:buNone/>
            </a:pPr>
            <a:r>
              <a:rPr lang="en-IN" sz="4800" b="1" dirty="0"/>
              <a:t>        &lt;version&gt;2.4.3&lt;/version&gt;</a:t>
            </a:r>
          </a:p>
          <a:p>
            <a:pPr marL="0" indent="0">
              <a:buNone/>
            </a:pPr>
            <a:r>
              <a:rPr lang="en-IN" sz="4800" b="1" dirty="0"/>
              <a:t>        &lt;executions&gt;</a:t>
            </a:r>
          </a:p>
          <a:p>
            <a:pPr marL="0" indent="0">
              <a:buNone/>
            </a:pPr>
            <a:r>
              <a:rPr lang="en-IN" sz="4800" b="1" dirty="0"/>
              <a:t>            &lt;execution&gt;</a:t>
            </a:r>
          </a:p>
          <a:p>
            <a:pPr marL="0" indent="0">
              <a:buNone/>
            </a:pPr>
            <a:r>
              <a:rPr lang="en-IN" sz="4800" b="1" dirty="0"/>
              <a:t>                &lt;phase&gt;package&lt;/phase&gt;</a:t>
            </a:r>
          </a:p>
          <a:p>
            <a:pPr marL="0" indent="0">
              <a:buNone/>
            </a:pPr>
            <a:r>
              <a:rPr lang="en-IN" sz="4800" b="1" dirty="0"/>
              <a:t>                &lt;goals&gt;</a:t>
            </a:r>
          </a:p>
          <a:p>
            <a:pPr marL="0" indent="0">
              <a:buNone/>
            </a:pPr>
            <a:r>
              <a:rPr lang="en-IN" sz="4800" b="1" dirty="0"/>
              <a:t>                    &lt;goal&gt;shade&lt;/goal&gt;</a:t>
            </a:r>
          </a:p>
          <a:p>
            <a:pPr marL="0" indent="0">
              <a:buNone/>
            </a:pPr>
            <a:r>
              <a:rPr lang="en-IN" sz="4800" b="1" dirty="0"/>
              <a:t>                &lt;/goals&gt;</a:t>
            </a:r>
          </a:p>
          <a:p>
            <a:pPr marL="0" indent="0">
              <a:buNone/>
            </a:pPr>
            <a:r>
              <a:rPr lang="en-IN" sz="4800" b="1" dirty="0"/>
              <a:t>                &lt;configuration&gt;</a:t>
            </a:r>
          </a:p>
          <a:p>
            <a:pPr marL="0" indent="0">
              <a:buNone/>
            </a:pPr>
            <a:r>
              <a:rPr lang="en-IN" sz="4800" b="1" dirty="0"/>
              <a:t>                    &lt;</a:t>
            </a:r>
            <a:r>
              <a:rPr lang="en-IN" sz="4800" b="1" dirty="0" err="1"/>
              <a:t>shadedArtifactAttached</a:t>
            </a:r>
            <a:r>
              <a:rPr lang="en-IN" sz="4800" b="1" dirty="0"/>
              <a:t>&gt;true&lt;/</a:t>
            </a:r>
            <a:r>
              <a:rPr lang="en-IN" sz="4800" b="1" dirty="0" err="1"/>
              <a:t>shadedArtifactAttached</a:t>
            </a:r>
            <a:r>
              <a:rPr lang="en-IN" sz="4800" b="1" dirty="0"/>
              <a:t>&gt;</a:t>
            </a:r>
          </a:p>
          <a:p>
            <a:pPr marL="0" indent="0">
              <a:buNone/>
            </a:pPr>
            <a:r>
              <a:rPr lang="en-IN" sz="4800" b="1" dirty="0"/>
              <a:t>                    &lt;</a:t>
            </a:r>
            <a:r>
              <a:rPr lang="en-IN" sz="4800" b="1" dirty="0" err="1"/>
              <a:t>shadedClassifierName</a:t>
            </a:r>
            <a:r>
              <a:rPr lang="en-IN" sz="4800" b="1" dirty="0"/>
              <a:t>&gt;all&lt;/</a:t>
            </a:r>
            <a:r>
              <a:rPr lang="en-IN" sz="4800" b="1" dirty="0" err="1"/>
              <a:t>shadedClassifierName</a:t>
            </a:r>
            <a:r>
              <a:rPr lang="en-IN" sz="4800" b="1" dirty="0"/>
              <a:t>&gt;</a:t>
            </a:r>
          </a:p>
          <a:p>
            <a:pPr marL="0" indent="0">
              <a:buNone/>
            </a:pPr>
            <a:r>
              <a:rPr lang="en-IN" sz="4800" b="1" dirty="0"/>
              <a:t>                    &lt;transformers&gt;</a:t>
            </a:r>
          </a:p>
          <a:p>
            <a:pPr marL="0" indent="0">
              <a:buNone/>
            </a:pPr>
            <a:r>
              <a:rPr lang="en-IN" sz="4800" b="1" dirty="0"/>
              <a:t>                        &lt;transformer implementation="org.apache.maven.plugins.shade.resource.ManifestResourceTransformer"&gt;</a:t>
            </a:r>
          </a:p>
          <a:p>
            <a:pPr marL="0" indent="0">
              <a:buNone/>
            </a:pPr>
            <a:r>
              <a:rPr lang="en-IN" sz="4800" b="1" dirty="0"/>
              <a:t>                            &lt;</a:t>
            </a:r>
            <a:r>
              <a:rPr lang="en-IN" sz="4800" b="1" dirty="0" err="1"/>
              <a:t>mainClass</a:t>
            </a:r>
            <a:r>
              <a:rPr lang="en-IN" sz="4800" b="1" dirty="0"/>
              <a:t>&gt;</a:t>
            </a:r>
            <a:r>
              <a:rPr lang="en-IN" sz="4800" b="1" dirty="0" err="1"/>
              <a:t>com.mycompany.myproduct.Main</a:t>
            </a:r>
            <a:r>
              <a:rPr lang="en-IN" sz="4800" b="1" dirty="0"/>
              <a:t>&lt;/</a:t>
            </a:r>
            <a:r>
              <a:rPr lang="en-IN" sz="4800" b="1" dirty="0" err="1"/>
              <a:t>mainClass</a:t>
            </a:r>
            <a:r>
              <a:rPr lang="en-IN" sz="4800" b="1" dirty="0"/>
              <a:t>&gt;</a:t>
            </a:r>
          </a:p>
          <a:p>
            <a:pPr marL="0" indent="0">
              <a:buNone/>
            </a:pPr>
            <a:r>
              <a:rPr lang="en-IN" sz="4800" b="1" dirty="0"/>
              <a:t>                        &lt;/transformer&gt;</a:t>
            </a:r>
          </a:p>
          <a:p>
            <a:pPr marL="0" indent="0">
              <a:buNone/>
            </a:pPr>
            <a:r>
              <a:rPr lang="en-IN" sz="4800" b="1" dirty="0"/>
              <a:t>                    &lt;/transformers&gt;</a:t>
            </a:r>
          </a:p>
          <a:p>
            <a:pPr marL="0" indent="0">
              <a:buNone/>
            </a:pPr>
            <a:r>
              <a:rPr lang="en-IN" sz="4800" b="1" dirty="0"/>
              <a:t>                &lt;/configuration&gt;</a:t>
            </a:r>
          </a:p>
          <a:p>
            <a:pPr marL="0" indent="0">
              <a:buNone/>
            </a:pPr>
            <a:r>
              <a:rPr lang="en-IN" sz="4800" b="1" dirty="0"/>
              <a:t>            &lt;/execution&gt;</a:t>
            </a:r>
          </a:p>
          <a:p>
            <a:pPr marL="0" indent="0">
              <a:buNone/>
            </a:pPr>
            <a:r>
              <a:rPr lang="en-IN" sz="4800" b="1" dirty="0"/>
              <a:t>        &lt;/executions&gt;</a:t>
            </a:r>
          </a:p>
          <a:p>
            <a:pPr marL="0" indent="0">
              <a:buNone/>
            </a:pPr>
            <a:r>
              <a:rPr lang="en-IN" sz="4800" b="1" dirty="0"/>
              <a:t>    &lt;/plugin&gt;</a:t>
            </a:r>
          </a:p>
        </p:txBody>
      </p:sp>
    </p:spTree>
    <p:extLst>
      <p:ext uri="{BB962C8B-B14F-4D97-AF65-F5344CB8AC3E}">
        <p14:creationId xmlns:p14="http://schemas.microsoft.com/office/powerpoint/2010/main" val="1889940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 smtClean="0"/>
              <a:t>Thin Jar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25563"/>
            <a:ext cx="11757660" cy="4351338"/>
          </a:xfrm>
        </p:spPr>
        <p:txBody>
          <a:bodyPr/>
          <a:lstStyle/>
          <a:p>
            <a:r>
              <a:rPr lang="en-US" dirty="0"/>
              <a:t>Thin Jar represents </a:t>
            </a:r>
            <a:r>
              <a:rPr lang="en-US" b="1" dirty="0"/>
              <a:t>a compiled and packaged application code (business logic) of the project together with the third party libraries it depends on</a:t>
            </a:r>
            <a:r>
              <a:rPr lang="en-US" dirty="0"/>
              <a:t>. Compared to Fat, it does not contain application server runtime by default, so the size of a Thin archive is much smaller.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342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" y="1"/>
            <a:ext cx="11193780" cy="1690688"/>
          </a:xfrm>
        </p:spPr>
        <p:txBody>
          <a:bodyPr>
            <a:normAutofit/>
          </a:bodyPr>
          <a:lstStyle/>
          <a:p>
            <a:r>
              <a:rPr lang="en-US" sz="2000" b="1" dirty="0"/>
              <a:t>Validation in Spring Boot REST API with Hibernate Validator (Java Bean Validation Annotations)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" y="133413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@</a:t>
            </a:r>
            <a:r>
              <a:rPr lang="en-US" b="1" dirty="0" err="1"/>
              <a:t>NotNull</a:t>
            </a:r>
            <a:r>
              <a:rPr lang="en-US" dirty="0"/>
              <a:t> validates that the annotated property value is not null.</a:t>
            </a:r>
          </a:p>
          <a:p>
            <a:r>
              <a:rPr lang="en-US" b="1" dirty="0"/>
              <a:t>@Size</a:t>
            </a:r>
            <a:r>
              <a:rPr lang="en-US" dirty="0"/>
              <a:t> validates that the annotated property value has a size between the attributes min and max; can be applied to String, Collection, Map, and array properties.</a:t>
            </a:r>
          </a:p>
          <a:p>
            <a:r>
              <a:rPr lang="en-US" b="1" dirty="0"/>
              <a:t>@Min</a:t>
            </a:r>
            <a:r>
              <a:rPr lang="en-US" dirty="0"/>
              <a:t> validates that the annotated property has a value not smaller than the value attribute.</a:t>
            </a:r>
          </a:p>
          <a:p>
            <a:r>
              <a:rPr lang="en-US" b="1" dirty="0"/>
              <a:t>@Max</a:t>
            </a:r>
            <a:r>
              <a:rPr lang="en-US" dirty="0"/>
              <a:t> validates that the annotated property has a value no larger than the value attribute.</a:t>
            </a:r>
          </a:p>
          <a:p>
            <a:r>
              <a:rPr lang="en-US" b="1" dirty="0"/>
              <a:t>@Email </a:t>
            </a:r>
            <a:r>
              <a:rPr lang="en-US" dirty="0"/>
              <a:t>validates that the annotated property is a valid email address.</a:t>
            </a:r>
          </a:p>
          <a:p>
            <a:r>
              <a:rPr lang="en-US" b="1" dirty="0"/>
              <a:t>@</a:t>
            </a:r>
            <a:r>
              <a:rPr lang="en-US" b="1" dirty="0" err="1"/>
              <a:t>NotEmpty</a:t>
            </a:r>
            <a:r>
              <a:rPr lang="en-US" dirty="0"/>
              <a:t> validates that the property is not null or empty; can be applied to String, Collection, Map, or Array values.</a:t>
            </a:r>
          </a:p>
          <a:p>
            <a:r>
              <a:rPr lang="en-US" b="1" dirty="0"/>
              <a:t>@</a:t>
            </a:r>
            <a:r>
              <a:rPr lang="en-US" b="1" dirty="0" err="1"/>
              <a:t>NotBlank</a:t>
            </a:r>
            <a:r>
              <a:rPr lang="en-US" dirty="0"/>
              <a:t> can be applied only to text values and validates that the property is not null or whitespace.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2016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42950"/>
          </a:xfrm>
        </p:spPr>
        <p:txBody>
          <a:bodyPr/>
          <a:lstStyle/>
          <a:p>
            <a:r>
              <a:rPr lang="en-IN" dirty="0" smtClean="0"/>
              <a:t>Content Negotiation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290" y="1151254"/>
            <a:ext cx="11597640" cy="5226685"/>
          </a:xfrm>
        </p:spPr>
        <p:txBody>
          <a:bodyPr/>
          <a:lstStyle/>
          <a:p>
            <a:r>
              <a:rPr lang="en-US" dirty="0"/>
              <a:t>Content negotiation is </a:t>
            </a:r>
            <a:r>
              <a:rPr lang="en-US" b="1" dirty="0"/>
              <a:t>the process of selecting the best representation for a given response when there are multiple representations available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is a part of HTTP that makes it possible to serve different versions of a document at the same URI</a:t>
            </a:r>
            <a:r>
              <a:rPr lang="en-US" dirty="0" smtClean="0"/>
              <a:t>.</a:t>
            </a:r>
          </a:p>
          <a:p>
            <a:r>
              <a:rPr lang="en-US" dirty="0"/>
              <a:t> It is useful e.g. for writing Web Services supporting several output formats (XML, JSON, etc.). </a:t>
            </a:r>
            <a:endParaRPr lang="en-US" dirty="0" smtClean="0"/>
          </a:p>
          <a:p>
            <a:r>
              <a:rPr lang="en-US" dirty="0" smtClean="0"/>
              <a:t>Server-driven </a:t>
            </a:r>
            <a:r>
              <a:rPr lang="en-US" dirty="0"/>
              <a:t>negotiation is essentially performed using the Accept* requests headers.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055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43" y="2298383"/>
            <a:ext cx="5073968" cy="24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16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70" y="605790"/>
            <a:ext cx="7086601" cy="36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0"/>
            <a:ext cx="121205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176337"/>
            <a:ext cx="121634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8680"/>
          </a:xfrm>
        </p:spPr>
        <p:txBody>
          <a:bodyPr/>
          <a:lstStyle/>
          <a:p>
            <a:r>
              <a:rPr lang="en-IN" dirty="0" smtClean="0"/>
              <a:t>Microservices Architecture</a:t>
            </a:r>
            <a:endParaRPr lang="en-IN" dirty="0"/>
          </a:p>
        </p:txBody>
      </p:sp>
      <p:pic>
        <p:nvPicPr>
          <p:cNvPr id="1026" name="Picture 2" descr="Microservice-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765" y="1143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0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Coupling and Cohesion in Microservices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014095"/>
            <a:ext cx="11540490" cy="214058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Coupling talks about how to change one thing needs a change in another, and cohesion talks about how we organize the code. These two terms have also been closely related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 structure is stable if cohesion is high, and coupling is low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Cohesion</a:t>
            </a:r>
            <a:r>
              <a:rPr lang="en-US" dirty="0"/>
              <a:t> is about how well elements within a module belong together and serve a common purpose. </a:t>
            </a:r>
            <a:r>
              <a:rPr lang="en-US" b="1" dirty="0"/>
              <a:t>Coupling</a:t>
            </a:r>
            <a:r>
              <a:rPr lang="en-US" dirty="0"/>
              <a:t> is about how much one module depends or interacts with other modules. Thus, cohesion is an intra-module concern whereas coupling cuts across modules.</a:t>
            </a:r>
            <a:endParaRPr lang="en-IN" dirty="0"/>
          </a:p>
        </p:txBody>
      </p:sp>
      <p:pic>
        <p:nvPicPr>
          <p:cNvPr id="4098" name="Picture 2" descr="https://media.geeksforgeeks.org/wp-content/uploads/20190414171308/Untitled-Diagram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3440430"/>
            <a:ext cx="9292590" cy="31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37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6666</TotalTime>
  <Words>1480</Words>
  <Application>Microsoft Office PowerPoint</Application>
  <PresentationFormat>Widescreen</PresentationFormat>
  <Paragraphs>244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Consolas</vt:lpstr>
      <vt:lpstr>inter-bold</vt:lpstr>
      <vt:lpstr>inter-regular</vt:lpstr>
      <vt:lpstr>Times New Roman</vt:lpstr>
      <vt:lpstr>Office Theme</vt:lpstr>
      <vt:lpstr>Microservices and Spring Boot</vt:lpstr>
      <vt:lpstr>Microservices</vt:lpstr>
      <vt:lpstr>Microservices</vt:lpstr>
      <vt:lpstr>Java Microservices frameworks</vt:lpstr>
      <vt:lpstr>Use Cases </vt:lpstr>
      <vt:lpstr>Microservices with Spring Boot </vt:lpstr>
      <vt:lpstr>PowerPoint Presentation</vt:lpstr>
      <vt:lpstr>Microservices Architecture</vt:lpstr>
      <vt:lpstr>Coupling and Cohesion in Microservices </vt:lpstr>
      <vt:lpstr>Differentiate between Coupling and Cohesion </vt:lpstr>
      <vt:lpstr>Monolithic Arch</vt:lpstr>
      <vt:lpstr>Microservices vs Monolithic Architecture</vt:lpstr>
      <vt:lpstr>Microservices vs. monolithic architecture </vt:lpstr>
      <vt:lpstr>Microservices vs SOAP services</vt:lpstr>
      <vt:lpstr>12 Factor App</vt:lpstr>
      <vt:lpstr>PowerPoint Presentation</vt:lpstr>
      <vt:lpstr>12 factor app</vt:lpstr>
      <vt:lpstr>12 Factor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Auto-configuration </vt:lpstr>
      <vt:lpstr>Build systems </vt:lpstr>
      <vt:lpstr>Dependency Management( Maven)</vt:lpstr>
      <vt:lpstr> Inheriting the starter parent </vt:lpstr>
      <vt:lpstr>Changing the Java version </vt:lpstr>
      <vt:lpstr>Using the Spring Boot Maven plugin </vt:lpstr>
      <vt:lpstr>Spring Boot application starters</vt:lpstr>
      <vt:lpstr>Spring Boot technical starters</vt:lpstr>
      <vt:lpstr>Spring Beans and dependency injection </vt:lpstr>
      <vt:lpstr>Using the @SpringBootApplication annotation </vt:lpstr>
      <vt:lpstr>Running spring boot application</vt:lpstr>
      <vt:lpstr>PowerPoint Presentation</vt:lpstr>
      <vt:lpstr>Spring Data JPA</vt:lpstr>
      <vt:lpstr>Spring Data JPA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Data JPA</vt:lpstr>
      <vt:lpstr>PowerPoint Presentation</vt:lpstr>
      <vt:lpstr>Create SB APP– APPROACH-1</vt:lpstr>
      <vt:lpstr>APPROACH-2</vt:lpstr>
      <vt:lpstr>APPROACH-2</vt:lpstr>
      <vt:lpstr>SPRING WEB DEPENDENCIES ADDED</vt:lpstr>
      <vt:lpstr>APPROACH-3</vt:lpstr>
      <vt:lpstr>Microservices- Spring REST - HashMap</vt:lpstr>
      <vt:lpstr>PowerPoint Presentation</vt:lpstr>
      <vt:lpstr>PowerPoint Presentation</vt:lpstr>
      <vt:lpstr>PowerPoint Presentation</vt:lpstr>
      <vt:lpstr>PowerPoint Presentation</vt:lpstr>
      <vt:lpstr>Fat Jar</vt:lpstr>
      <vt:lpstr>Fat Jar-Maven</vt:lpstr>
      <vt:lpstr>Thin Jar</vt:lpstr>
      <vt:lpstr>Validation in Spring Boot REST API with Hibernate Validator (Java Bean Validation Annotations) </vt:lpstr>
      <vt:lpstr>Content Negotiation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and Spring Boot</dc:title>
  <dc:creator>Nexwaveinc</dc:creator>
  <cp:lastModifiedBy>Nexwaveinc</cp:lastModifiedBy>
  <cp:revision>84</cp:revision>
  <dcterms:created xsi:type="dcterms:W3CDTF">2022-12-01T09:10:10Z</dcterms:created>
  <dcterms:modified xsi:type="dcterms:W3CDTF">2022-12-06T22:15:16Z</dcterms:modified>
</cp:coreProperties>
</file>